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73" r:id="rId4"/>
    <p:sldId id="274" r:id="rId5"/>
    <p:sldId id="275" r:id="rId6"/>
    <p:sldId id="287" r:id="rId7"/>
    <p:sldId id="291" r:id="rId8"/>
    <p:sldId id="292" r:id="rId9"/>
    <p:sldId id="289" r:id="rId10"/>
    <p:sldId id="290" r:id="rId11"/>
    <p:sldId id="278" r:id="rId12"/>
    <p:sldId id="288" r:id="rId13"/>
    <p:sldId id="281" r:id="rId14"/>
    <p:sldId id="295" r:id="rId15"/>
    <p:sldId id="299" r:id="rId16"/>
    <p:sldId id="298" r:id="rId17"/>
    <p:sldId id="265" r:id="rId18"/>
  </p:sldIdLst>
  <p:sldSz cx="9907588" cy="6858000"/>
  <p:notesSz cx="6808788" cy="9940925"/>
  <p:defaultTextStyle>
    <a:defPPr>
      <a:defRPr lang="en-GB"/>
    </a:defPPr>
    <a:lvl1pPr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1pPr>
    <a:lvl2pPr marL="742950" indent="-28575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2pPr>
    <a:lvl3pPr marL="11430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3pPr>
    <a:lvl4pPr marL="16002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4pPr>
    <a:lvl5pPr marL="2057400" indent="-228600" algn="l" defTabSz="449263" rtl="0" fontAlgn="base">
      <a:spcBef>
        <a:spcPts val="25"/>
      </a:spcBef>
      <a:spcAft>
        <a:spcPts val="25"/>
      </a:spcAft>
      <a:buClr>
        <a:srgbClr val="000000"/>
      </a:buClr>
      <a:buSzPct val="100000"/>
      <a:buFont typeface="Times New Roman" pitchFamily="18" charset="0"/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700" kern="1200">
        <a:solidFill>
          <a:schemeClr val="bg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E7FF"/>
    <a:srgbClr val="FF9900"/>
    <a:srgbClr val="DBEFFD"/>
    <a:srgbClr val="00CC00"/>
    <a:srgbClr val="0D75BA"/>
    <a:srgbClr val="9933FF"/>
    <a:srgbClr val="33CC33"/>
    <a:srgbClr val="C1EFFF"/>
    <a:srgbClr val="E2E2E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74" y="-2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5"/>
        <p:guide pos="216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07341388711533"/>
          <c:y val="4.0947585156468139E-2"/>
          <c:w val="0.59991581616943257"/>
          <c:h val="0.9140100711714168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5"/>
          <c:dPt>
            <c:idx val="2"/>
            <c:bubble3D val="0"/>
            <c:spPr>
              <a:solidFill>
                <a:srgbClr val="A3E7FF"/>
              </a:solidFill>
            </c:spPr>
          </c:dPt>
          <c:dPt>
            <c:idx val="3"/>
            <c:bubble3D val="0"/>
            <c:explosion val="8"/>
          </c:dPt>
          <c:cat>
            <c:strRef>
              <c:f>Лист1!$A$2:$A$5</c:f>
              <c:strCache>
                <c:ptCount val="4"/>
                <c:pt idx="0">
                  <c:v>1 класс</c:v>
                </c:pt>
                <c:pt idx="1">
                  <c:v>2 класс</c:v>
                </c:pt>
                <c:pt idx="2">
                  <c:v>3 класс</c:v>
                </c:pt>
                <c:pt idx="3">
                  <c:v>4 класс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104</c:v>
                </c:pt>
                <c:pt idx="1">
                  <c:v>302</c:v>
                </c:pt>
                <c:pt idx="2">
                  <c:v>8295</c:v>
                </c:pt>
                <c:pt idx="3">
                  <c:v>6094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Профилактический визит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1012</c:v>
                </c:pt>
                <c:pt idx="1">
                  <c:v>3066</c:v>
                </c:pt>
                <c:pt idx="2">
                  <c:v>8195</c:v>
                </c:pt>
                <c:pt idx="3">
                  <c:v>386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Информирование</c:v>
                </c:pt>
                <c:pt idx="3">
                  <c:v>Профилактический визит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866</c:v>
                </c:pt>
                <c:pt idx="1">
                  <c:v>3213</c:v>
                </c:pt>
                <c:pt idx="2">
                  <c:v>9271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394432"/>
        <c:axId val="73396224"/>
      </c:barChart>
      <c:catAx>
        <c:axId val="7339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3396224"/>
        <c:crosses val="autoZero"/>
        <c:auto val="1"/>
        <c:lblAlgn val="ctr"/>
        <c:lblOffset val="100"/>
        <c:noMultiLvlLbl val="0"/>
      </c:catAx>
      <c:valAx>
        <c:axId val="73396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3394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16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619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предостережений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0103183029856356"/>
          <c:y val="2.595737993519511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419 предостережений 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0"/>
            <c:bubble3D val="0"/>
            <c:explosion val="13"/>
          </c:dPt>
          <c:dPt>
            <c:idx val="1"/>
            <c:bubble3D val="0"/>
            <c:explosion val="0"/>
            <c:spPr>
              <a:solidFill>
                <a:srgbClr val="00B0F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в сфере электроэнергетики </c:v>
                </c:pt>
                <c:pt idx="1">
                  <c:v>в сфере теплоснабжения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503</c:v>
                </c:pt>
                <c:pt idx="1">
                  <c:v>116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ГТС промышленности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98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ГТС энергетики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3.8455371859660906E-3"/>
                  <c:y val="2.884153326132790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81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ГТС водохозяйственного назначения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 smtClean="0"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08</a:t>
                    </a:r>
                    <a:endParaRPr lang="en-US" sz="16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Lato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.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019456"/>
        <c:axId val="60020992"/>
      </c:barChart>
      <c:catAx>
        <c:axId val="60019456"/>
        <c:scaling>
          <c:orientation val="minMax"/>
        </c:scaling>
        <c:delete val="1"/>
        <c:axPos val="b"/>
        <c:majorTickMark val="out"/>
        <c:minorTickMark val="none"/>
        <c:tickLblPos val="nextTo"/>
        <c:crossAx val="60020992"/>
        <c:crosses val="autoZero"/>
        <c:auto val="1"/>
        <c:lblAlgn val="ctr"/>
        <c:lblOffset val="100"/>
        <c:noMultiLvlLbl val="0"/>
      </c:catAx>
      <c:valAx>
        <c:axId val="600209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0194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mtClean="0"/>
                      <a:t>594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/>
                      <a:t>53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smtClean="0"/>
                      <a:t>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Обобщение правоприменительной практики</c:v>
                </c:pt>
                <c:pt idx="3">
                  <c:v>профилактический визит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594</c:v>
                </c:pt>
                <c:pt idx="2">
                  <c:v>3</c:v>
                </c:pt>
                <c:pt idx="3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Предостережение </c:v>
                </c:pt>
                <c:pt idx="1">
                  <c:v>Консультирование</c:v>
                </c:pt>
                <c:pt idx="2">
                  <c:v>Обобщение правоприменительной практики</c:v>
                </c:pt>
                <c:pt idx="3">
                  <c:v>профилактический визит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21</c:v>
                </c:pt>
                <c:pt idx="1">
                  <c:v>595</c:v>
                </c:pt>
                <c:pt idx="2">
                  <c:v>1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57024"/>
        <c:axId val="60258560"/>
      </c:barChart>
      <c:catAx>
        <c:axId val="60257024"/>
        <c:scaling>
          <c:orientation val="minMax"/>
        </c:scaling>
        <c:delete val="1"/>
        <c:axPos val="b"/>
        <c:majorTickMark val="out"/>
        <c:minorTickMark val="none"/>
        <c:tickLblPos val="nextTo"/>
        <c:crossAx val="60258560"/>
        <c:crosses val="autoZero"/>
        <c:auto val="1"/>
        <c:lblAlgn val="ctr"/>
        <c:lblOffset val="100"/>
        <c:noMultiLvlLbl val="0"/>
      </c:catAx>
      <c:valAx>
        <c:axId val="60258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257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bubble3D val="0"/>
            <c:explosion val="26"/>
            <c:spPr>
              <a:solidFill>
                <a:srgbClr val="7030A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Профилактические визиты </c:v>
                </c:pt>
                <c:pt idx="1">
                  <c:v>Оценка соответствия обязательнвм требованиям</c:v>
                </c:pt>
                <c:pt idx="2">
                  <c:v>Консультирование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653842759012453"/>
          <c:y val="0.22487448255564144"/>
          <c:w val="0.2800021922589942"/>
          <c:h val="0.61475523757702055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95" tIns="45798" rIns="91595" bIns="45798" anchor="ctr"/>
          <a:lstStyle/>
          <a:p>
            <a:endParaRPr lang="ru-RU"/>
          </a:p>
        </p:txBody>
      </p:sp>
      <p:sp>
        <p:nvSpPr>
          <p:cNvPr id="22531" name="AutoShape 2"/>
          <p:cNvSpPr>
            <a:spLocks noChangeArrowheads="1"/>
          </p:cNvSpPr>
          <p:nvPr/>
        </p:nvSpPr>
        <p:spPr bwMode="auto">
          <a:xfrm>
            <a:off x="0" y="0"/>
            <a:ext cx="6808788" cy="99409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595" tIns="45798" rIns="91595" bIns="45798" anchor="ctr"/>
          <a:lstStyle/>
          <a:p>
            <a:endParaRPr lang="ru-RU"/>
          </a:p>
        </p:txBody>
      </p:sp>
      <p:sp>
        <p:nvSpPr>
          <p:cNvPr id="22532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55650"/>
            <a:ext cx="53816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0720" y="4722417"/>
            <a:ext cx="5444168" cy="446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2949038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87975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720" y="4722417"/>
            <a:ext cx="5448939" cy="4474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9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12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14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15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6125"/>
            <a:ext cx="5386388" cy="3729038"/>
          </a:xfrm>
          <a:ln/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58" name="PlaceHolder 2"/>
          <p:cNvSpPr>
            <a:spLocks noGrp="1"/>
          </p:cNvSpPr>
          <p:nvPr>
            <p:ph type="body"/>
          </p:nvPr>
        </p:nvSpPr>
        <p:spPr>
          <a:xfrm>
            <a:off x="680720" y="4722416"/>
            <a:ext cx="5447349" cy="4472781"/>
          </a:xfrm>
          <a:ln w="0"/>
        </p:spPr>
        <p:txBody>
          <a:bodyPr lIns="91791" tIns="46075" rIns="91791" bIns="46075">
            <a:noAutofit/>
          </a:bodyPr>
          <a:lstStyle/>
          <a:p>
            <a:pPr marL="215978" indent="-215978">
              <a:defRPr/>
            </a:pPr>
            <a:endParaRPr lang="ru-RU" sz="1800" spc="-1" dirty="0">
              <a:latin typeface="Open Sans"/>
            </a:endParaRPr>
          </a:p>
        </p:txBody>
      </p:sp>
      <p:sp>
        <p:nvSpPr>
          <p:cNvPr id="1259" name="PlaceHolder 3"/>
          <p:cNvSpPr>
            <a:spLocks noGrp="1"/>
          </p:cNvSpPr>
          <p:nvPr>
            <p:ph type="sldNum" sz="quarter" idx="4294967295"/>
          </p:nvPr>
        </p:nvSpPr>
        <p:spPr>
          <a:xfrm>
            <a:off x="3856882" y="9441653"/>
            <a:ext cx="2950315" cy="497683"/>
          </a:xfrm>
          <a:prstGeom prst="rect">
            <a:avLst/>
          </a:prstGeom>
          <a:ln w="0"/>
        </p:spPr>
        <p:txBody>
          <a:bodyPr lIns="91791" tIns="46075" rIns="91791" bIns="46075"/>
          <a:lstStyle>
            <a:lvl1pPr indent="0" defTabSz="892708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5184C251-188B-4EFD-B5B7-11ADDF9C36CE}" type="slidenum">
              <a:rPr/>
              <a:pPr>
                <a:defRPr/>
              </a:pPr>
              <a:t>16</a:t>
            </a:fld>
            <a:endParaRPr>
              <a:latin typeface="Tempora LGC Un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6125"/>
            <a:ext cx="5387975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720" y="4722417"/>
            <a:ext cx="5448939" cy="447437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96AC2-D29F-41B7-BC7F-7CD6F8233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4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18AE-4AC3-4991-A0E4-6C192DFE0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835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274638"/>
            <a:ext cx="2227262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2563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3E1C2-62DA-4911-AB7C-73D8129C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64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720A-D7B3-4F9D-83C0-0A7F2A7ED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1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453C7-914A-4230-B4F6-6DD107BB3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52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799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600200"/>
            <a:ext cx="43799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CB00-C83B-4890-B68A-777FAB517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0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A630-4B2F-4DE6-AE3B-073431069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B8437-D320-4150-A168-E6854A194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8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1385-EFA4-4229-91C2-939172182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5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E10C-C25E-4D02-BCD0-20D87FD00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9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CFABB-1F73-4800-9B85-76BF4340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75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2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22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95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r>
              <a:rPr lang="ru-RU"/>
              <a:t>20.01.25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384550" y="6356350"/>
            <a:ext cx="3136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99300" y="6356350"/>
            <a:ext cx="23082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80" tIns="44640" rIns="89280" bIns="4464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200">
                <a:solidFill>
                  <a:srgbClr val="898989"/>
                </a:solidFill>
                <a:latin typeface="Calibri" pitchFamily="32" charset="0"/>
                <a:cs typeface="Arial" charset="0"/>
              </a:defRPr>
            </a:lvl1pPr>
          </a:lstStyle>
          <a:p>
            <a:pPr>
              <a:defRPr/>
            </a:pPr>
            <a:fld id="{CB32DBEC-17D2-4301-A285-2E712E25F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2pPr>
      <a:lvl3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3pPr>
      <a:lvl4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4pPr>
      <a:lvl5pPr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5pPr>
      <a:lvl6pPr marL="25146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6pPr>
      <a:lvl7pPr marL="29718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7pPr>
      <a:lvl8pPr marL="34290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8pPr>
      <a:lvl9pPr marL="3886200" indent="-228600" algn="ctr" defTabSz="449263" rtl="0" eaLnBrk="0" fontAlgn="base" hangingPunct="0">
        <a:spcBef>
          <a:spcPts val="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Calibri" pitchFamily="32" charset="0"/>
          <a:cs typeface="Tahoma" charset="0"/>
        </a:defRPr>
      </a:lvl9pPr>
    </p:titleStyle>
    <p:bodyStyle>
      <a:lvl1pPr marL="342900" indent="-342900" algn="l" defTabSz="449263" rtl="0" eaLnBrk="0" fontAlgn="base" hangingPunct="0">
        <a:spcBef>
          <a:spcPts val="8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25"/>
        </a:spcBef>
        <a:spcAft>
          <a:spcPts val="2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207963" y="4052888"/>
            <a:ext cx="949007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Обзор правоприменительной практики Северо-Западного управления </a:t>
            </a:r>
            <a:r>
              <a:rPr lang="ru-RU" sz="24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800100"/>
            <a:ext cx="3119438" cy="32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78088" y="5661025"/>
            <a:ext cx="4953000" cy="277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892800">
              <a:buFont typeface="Times New Roman" pitchFamily="16" charset="0"/>
              <a:buNone/>
              <a:defRPr/>
            </a:pPr>
            <a:r>
              <a:rPr lang="ru-RU" sz="1200" b="1" i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ДОКЛАДЧИК: МОСКВИНА МАРИНА ВЛАДИМИРОВНА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Общее количество поднадзорных Северо-Западному управлению </a:t>
            </a:r>
            <a:r>
              <a:rPr lang="ru-RU" sz="19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ГТС (комплексов ГТС) </a:t>
            </a: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составляет 687, </a:t>
            </a:r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89870115"/>
              </p:ext>
            </p:extLst>
          </p:nvPr>
        </p:nvGraphicFramePr>
        <p:xfrm>
          <a:off x="1497410" y="1772816"/>
          <a:ext cx="6840759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52266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ln w="0"/>
        </p:spPr>
        <p:txBody>
          <a:bodyPr spcCol="0">
            <a:noAutofit/>
          </a:bodyPr>
          <a:lstStyle/>
          <a:p>
            <a:pPr defTabSz="892080">
              <a:defRPr/>
            </a:pPr>
            <a:r>
              <a:rPr lang="ru-RU" sz="2000" b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НАДЗОР ЗА ГТС</a:t>
            </a:r>
            <a:endParaRPr lang="ru-RU" sz="2000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4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147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FD8F1D45-A092-4C12-B060-55E55036D743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3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graphicFrame>
        <p:nvGraphicFramePr>
          <p:cNvPr id="47" name="Таблица 20"/>
          <p:cNvGraphicFramePr/>
          <p:nvPr>
            <p:extLst>
              <p:ext uri="{D42A27DB-BD31-4B8C-83A1-F6EECF244321}">
                <p14:modId xmlns:p14="http://schemas.microsoft.com/office/powerpoint/2010/main" val="2913919028"/>
              </p:ext>
            </p:extLst>
          </p:nvPr>
        </p:nvGraphicFramePr>
        <p:xfrm>
          <a:off x="623502" y="1556793"/>
          <a:ext cx="8506756" cy="4608513"/>
        </p:xfrm>
        <a:graphic>
          <a:graphicData uri="http://schemas.openxmlformats.org/drawingml/2006/table">
            <a:tbl>
              <a:tblPr/>
              <a:tblGrid>
                <a:gridCol w="677864"/>
                <a:gridCol w="4102630"/>
                <a:gridCol w="1243414"/>
                <a:gridCol w="1241424"/>
                <a:gridCol w="1241424"/>
              </a:tblGrid>
              <a:tr h="808789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682071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0 %</a:t>
                      </a: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69185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4352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1" strike="noStrike" spc="-1" dirty="0" smtClean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  <a:tr h="33331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Постоянный надзор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200" b="1" strike="noStrike" spc="-1" dirty="0" smtClean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нарушений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1 219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+ 390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200" b="1" strike="noStrike" spc="-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штрафов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+ 32 %</a:t>
                      </a:r>
                      <a:endParaRPr lang="ru-RU" sz="1200" b="1" strike="noStrike" spc="-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1 324 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88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17907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</a:t>
                      </a:r>
                    </a:p>
                  </a:txBody>
                  <a:tcPr marL="72000" marR="72000" marT="72013" marB="72013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1 212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типичным нарушениям обязательных требований в области безопасности гидротехнических сооружений следует </a:t>
            </a: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отнести</a:t>
            </a:r>
            <a:r>
              <a:rPr lang="ru-RU" sz="1900" b="1" dirty="0" smtClean="0">
                <a:solidFill>
                  <a:srgbClr val="FFFFFF"/>
                </a:solidFill>
                <a:latin typeface="Lato" charset="0"/>
              </a:rPr>
              <a:t>:</a:t>
            </a:r>
            <a:endParaRPr lang="ru-RU" sz="19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258" y="1484784"/>
            <a:ext cx="9577064" cy="504753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утвержденной декларации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согласованного в установленном порядке расчета размера вероятного вреда, который может быть причинен жизни, здоровью физических лиц, имуществу физических и юридических лиц в результате аварии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осуществление разработки и уточнения критериев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разработанной в соответствие с действующими требованиями НПА инструкции по эксплуатации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эксплуатирующими организациями надлежащего технического обслуживания, эксплуатационного контроля и текущего ремонта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дефектов бетонных сооружений, нарушение целостности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межплиточных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швов комплекса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ГТС непроектной древесно-кустарниковой растительности;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своевременное проведение аттестации ответственных работников эксплуатирующих ГТС организаций по вопросам обеспечения безопасности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 стороны собственника и (или) эксплуатирующей ГТС организации должного контроля (мониторинга) показателей (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критериальных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значений) состояния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обеспечивается своевременное проведение комплексного обследования ГТС с оценкой их прочности и устойчивости;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оснащение техническими и материальными средствами для осуществления мероприятий по спасению людей, локализации и ликвидации аварий ГТС;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пьезометрах, реперах плотин гидротехнических сооружений отсутствуют комплектующие элементы;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коррозия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металлических конструкций механического оборудования ГТС, разрушение антикоррозийной защиты, отсутствие эффективного контроля за эффективностью антикоррозийной защиты;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своевременное предоставление собственниками и (или) эксплуатирующими ГТС организациями сведений о ГТС для внесения (обновления) сведений о них в Российском регистре гидротехнических сооружений.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982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8851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ПОКАЗАТЕЛИ ДЕЯТЕЛЬНОСТИ ПРИ ОСУЩЕСТВЛЕНИИ ФЕДЕРАЛЬНОГО ГОСУДАРСТВЕННОГО СТРОИТЕЛЬНОГО НАДЗОРА: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9" name="TextBox 69"/>
          <p:cNvSpPr/>
          <p:nvPr/>
        </p:nvSpPr>
        <p:spPr>
          <a:xfrm>
            <a:off x="5030788" y="405288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b="1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0" name="TextBox 61"/>
          <p:cNvSpPr/>
          <p:nvPr/>
        </p:nvSpPr>
        <p:spPr>
          <a:xfrm>
            <a:off x="6289675" y="2147888"/>
            <a:ext cx="180975" cy="3063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sp>
        <p:nvSpPr>
          <p:cNvPr id="1203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10576E52-DFD0-4873-AA15-DAC5EC145B7F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9" name="TextBox 69"/>
          <p:cNvSpPr/>
          <p:nvPr/>
        </p:nvSpPr>
        <p:spPr>
          <a:xfrm>
            <a:off x="8145463" y="1468438"/>
            <a:ext cx="184150" cy="307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914400">
              <a:defRPr/>
            </a:pPr>
            <a:endParaRPr lang="ru-RU" sz="1400" spc="-1">
              <a:solidFill>
                <a:srgbClr val="0068AB"/>
              </a:solidFill>
              <a:latin typeface="a_PlakatTitul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046894"/>
              </p:ext>
            </p:extLst>
          </p:nvPr>
        </p:nvGraphicFramePr>
        <p:xfrm>
          <a:off x="849337" y="1655763"/>
          <a:ext cx="8280920" cy="4293519"/>
        </p:xfrm>
        <a:graphic>
          <a:graphicData uri="http://schemas.openxmlformats.org/drawingml/2006/table">
            <a:tbl>
              <a:tblPr/>
              <a:tblGrid>
                <a:gridCol w="659253"/>
                <a:gridCol w="3994290"/>
                <a:gridCol w="1209624"/>
                <a:gridCol w="1209622"/>
                <a:gridCol w="1208131"/>
              </a:tblGrid>
              <a:tr h="9075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месяцев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12м 24-25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</a:p>
                  </a:txBody>
                  <a:tcPr marL="8718" marR="8718" marT="872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r>
                        <a:rPr kumimoji="0" lang="en-US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200" b="1" i="0" u="none" strike="noStrike" cap="none" spc="4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701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- 4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4 428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4 564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штрафов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238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22 843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34 230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  <a:tr h="677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spc="4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13 459</a:t>
                      </a:r>
                    </a:p>
                  </a:txBody>
                  <a:tcPr marL="72000" marR="72000" marT="72029" marB="7202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22 150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+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</a:txBody>
                  <a:tcPr marL="72000" marR="72000" marT="72037" marB="7203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профилактические мероприятия в сфере федерального государственного строительного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надзора: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14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02621048"/>
              </p:ext>
            </p:extLst>
          </p:nvPr>
        </p:nvGraphicFramePr>
        <p:xfrm>
          <a:off x="776983" y="1484784"/>
          <a:ext cx="821786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9338" y="542956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предостережение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1506" y="543899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7690" y="5429569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бобщение правоприменительной практики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7930" y="5429569"/>
            <a:ext cx="1876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рофилактический визит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64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МОБИЛЬНОГО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ИНСПЕКТОРА.</a:t>
            </a:r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15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52775965"/>
              </p:ext>
            </p:extLst>
          </p:nvPr>
        </p:nvGraphicFramePr>
        <p:xfrm>
          <a:off x="1574337" y="2060848"/>
          <a:ext cx="675891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9658" y="2820192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4213" y="2924943"/>
            <a:ext cx="3600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9578" y="3933056"/>
            <a:ext cx="43204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26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98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/>
              <a:pPr>
                <a:defRPr/>
              </a:pPr>
              <a:t>16</a:t>
            </a:fld>
            <a:endParaRPr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800978"/>
              </p:ext>
            </p:extLst>
          </p:nvPr>
        </p:nvGraphicFramePr>
        <p:xfrm>
          <a:off x="0" y="0"/>
          <a:ext cx="9907588" cy="7221406"/>
        </p:xfrm>
        <a:graphic>
          <a:graphicData uri="http://schemas.openxmlformats.org/drawingml/2006/table">
            <a:tbl>
              <a:tblPr firstRow="1" lastRow="1" bandCol="1">
                <a:tableStyleId>{5C22544A-7EE6-4342-B048-85BDC9FD1C3A}</a:tableStyleId>
              </a:tblPr>
              <a:tblGrid>
                <a:gridCol w="2217490"/>
                <a:gridCol w="1008112"/>
                <a:gridCol w="936104"/>
                <a:gridCol w="1008112"/>
                <a:gridCol w="864096"/>
                <a:gridCol w="864096"/>
                <a:gridCol w="1008112"/>
                <a:gridCol w="1080120"/>
                <a:gridCol w="921346"/>
              </a:tblGrid>
              <a:tr h="1064802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надзора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профилактических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649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Информирование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Предостережение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Профилактический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визит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978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ПРОМЫШЛЕННАЯ БЕЗОПАСНОСТЬ</a:t>
                      </a: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8195</a:t>
                      </a:r>
                    </a:p>
                    <a:p>
                      <a:endParaRPr lang="ru-RU" sz="1600" b="1" dirty="0">
                        <a:solidFill>
                          <a:srgbClr val="FF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9271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3213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2E2E2"/>
                    </a:solidFill>
                  </a:tcPr>
                </a:tc>
              </a:tr>
              <a:tr h="6524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НАДЗОР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70620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ГТС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1735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2E2E2"/>
                    </a:solidFill>
                  </a:tcPr>
                </a:tc>
              </a:tr>
              <a:tr h="72833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ЭНЕРГЕТИКА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16 706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21 436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619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E2"/>
                    </a:solidFill>
                  </a:tcPr>
                </a:tc>
              </a:tr>
              <a:tr h="9133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25 864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32 499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1568</a:t>
                      </a:r>
                      <a:endParaRPr lang="ru-RU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6585</a:t>
                      </a:r>
                      <a:endParaRPr lang="ru-RU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73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75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169988" y="3500438"/>
            <a:ext cx="7566025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2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63" y="1550988"/>
            <a:ext cx="1768475" cy="18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7099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280" tIns="44640" rIns="89280" bIns="44640" anchor="ctr"/>
          <a:lstStyle>
            <a:lvl1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ts val="25"/>
              </a:spcBef>
              <a:spcAft>
                <a:spcPts val="25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892175" algn="l"/>
                <a:tab pos="1784350" algn="l"/>
                <a:tab pos="2676525" algn="l"/>
                <a:tab pos="3568700" algn="l"/>
                <a:tab pos="4460875" algn="l"/>
                <a:tab pos="5353050" algn="l"/>
                <a:tab pos="6245225" algn="l"/>
                <a:tab pos="7137400" algn="l"/>
                <a:tab pos="8029575" algn="l"/>
                <a:tab pos="8921750" algn="l"/>
                <a:tab pos="9813925" algn="l"/>
                <a:tab pos="10706100" algn="l"/>
                <a:tab pos="10782300" algn="l"/>
              </a:tabLst>
              <a:defRPr sz="1700">
                <a:solidFill>
                  <a:schemeClr val="bg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4A48C57-16CD-4E7A-B73F-EE5DE6AD3B2E}" type="slidenum">
              <a:rPr lang="ru-RU" sz="12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ru-RU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52426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8" name="PlaceHolder 1"/>
          <p:cNvSpPr>
            <a:spLocks noGrp="1"/>
          </p:cNvSpPr>
          <p:nvPr>
            <p:ph type="title"/>
          </p:nvPr>
        </p:nvSpPr>
        <p:spPr>
          <a:xfrm>
            <a:off x="0" y="368300"/>
            <a:ext cx="7762875" cy="960438"/>
          </a:xfrm>
          <a:ln w="0"/>
        </p:spPr>
        <p:txBody>
          <a:bodyPr>
            <a:normAutofit/>
          </a:bodyPr>
          <a:lstStyle/>
          <a:p>
            <a:pPr defTabSz="892800">
              <a:defRPr/>
            </a:pPr>
            <a:r>
              <a:rPr lang="ru-RU" sz="1900" b="1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НАПРАВЛЕНИЯ КОНТРОЛЬНО-НАДЗОРНОЙ ДЕЯТЕЛЬНОСТИ</a:t>
            </a:r>
            <a:endParaRPr lang="ru-RU" sz="1900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0375"/>
            <a:ext cx="677862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0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789CD91C-CE46-4CB1-820D-31D09E6C99BC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1" name="Прямоугольник 5"/>
          <p:cNvSpPr/>
          <p:nvPr/>
        </p:nvSpPr>
        <p:spPr>
          <a:xfrm>
            <a:off x="129258" y="1484784"/>
            <a:ext cx="9490298" cy="50768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строительный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энергетический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в области безопасности гидротехнических сооружений;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горный надзор;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надзор за деятельностью саморегулируемых организаций в области энергетического обследования;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деятельностью, связанной с обращением взрывчатых материалов промышленного назначения;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деятельностью по проведению экспертизы промышленной безопасности;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840" indent="-285840" defTabSz="892800">
              <a:buFont typeface="Wingdings" charset="2"/>
              <a:buChar char=""/>
              <a:defRPr/>
            </a:pPr>
            <a:r>
              <a:rPr lang="ru-RU" sz="18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лицензионный контроль (надзор) за производством маркшейдерских работ.</a:t>
            </a:r>
            <a:endParaRPr lang="ru-RU" sz="18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PlaceHolder 1"/>
          <p:cNvSpPr>
            <a:spLocks noGrp="1"/>
          </p:cNvSpPr>
          <p:nvPr>
            <p:ph type="title"/>
          </p:nvPr>
        </p:nvSpPr>
        <p:spPr>
          <a:xfrm>
            <a:off x="425069" y="366713"/>
            <a:ext cx="79740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КОЛИЧЕСТВО ПОДНАДЗОРНЫХ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ОПАСНЫХ ПРОИЗВОДСТВЕННЫХ ОБЪЕКТОВ ПО СЗУ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Box 38"/>
          <p:cNvSpPr/>
          <p:nvPr/>
        </p:nvSpPr>
        <p:spPr>
          <a:xfrm>
            <a:off x="3295472" y="1590669"/>
            <a:ext cx="45067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104</a:t>
            </a:r>
            <a:endParaRPr lang="ru-RU" sz="1400" b="1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4" name="TextBox 43"/>
          <p:cNvSpPr/>
          <p:nvPr/>
        </p:nvSpPr>
        <p:spPr>
          <a:xfrm>
            <a:off x="8993631" y="3732006"/>
            <a:ext cx="78581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III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5" name="TextBox 46"/>
          <p:cNvSpPr/>
          <p:nvPr/>
        </p:nvSpPr>
        <p:spPr>
          <a:xfrm>
            <a:off x="1133475" y="3095625"/>
            <a:ext cx="741363" cy="2762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6" name="TextBox 49"/>
          <p:cNvSpPr/>
          <p:nvPr/>
        </p:nvSpPr>
        <p:spPr>
          <a:xfrm>
            <a:off x="2568876" y="1738418"/>
            <a:ext cx="668173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7" name="TextBox 50"/>
          <p:cNvSpPr/>
          <p:nvPr/>
        </p:nvSpPr>
        <p:spPr>
          <a:xfrm>
            <a:off x="1702744" y="4587826"/>
            <a:ext cx="801688" cy="274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en-US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IV </a:t>
            </a:r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ea typeface="Lato Light"/>
                <a:cs typeface="Times New Roman" pitchFamily="18" charset="0"/>
              </a:rPr>
              <a:t>класс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TextBox 51"/>
          <p:cNvSpPr/>
          <p:nvPr/>
        </p:nvSpPr>
        <p:spPr>
          <a:xfrm>
            <a:off x="2024900" y="2930417"/>
            <a:ext cx="45067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293</a:t>
            </a:r>
          </a:p>
        </p:txBody>
      </p:sp>
      <p:sp>
        <p:nvSpPr>
          <p:cNvPr id="1079" name="TextBox 52"/>
          <p:cNvSpPr/>
          <p:nvPr/>
        </p:nvSpPr>
        <p:spPr>
          <a:xfrm>
            <a:off x="8302056" y="3609235"/>
            <a:ext cx="540318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r>
              <a:rPr lang="ru-RU" sz="1400" b="1" spc="-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8295</a:t>
            </a:r>
            <a:endParaRPr lang="ru-RU" sz="1400" b="1" spc="-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92080">
              <a:defRPr/>
            </a:pPr>
            <a:endParaRPr lang="ru-RU" sz="1400" b="1" spc="-1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10254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2649538" y="4725144"/>
            <a:ext cx="2103438" cy="0"/>
          </a:xfrm>
          <a:prstGeom prst="bentConnector2">
            <a:avLst/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5" name="Прямая соединительная линия 63"/>
          <p:cNvCxnSpPr>
            <a:cxnSpLocks noChangeShapeType="1"/>
          </p:cNvCxnSpPr>
          <p:nvPr/>
        </p:nvCxnSpPr>
        <p:spPr bwMode="auto">
          <a:xfrm rot="10800000">
            <a:off x="3259550" y="1879940"/>
            <a:ext cx="2774365" cy="4012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6" name="Прямая соединительная линия 63"/>
          <p:cNvCxnSpPr>
            <a:cxnSpLocks noChangeShapeType="1"/>
          </p:cNvCxnSpPr>
          <p:nvPr/>
        </p:nvCxnSpPr>
        <p:spPr bwMode="auto">
          <a:xfrm flipV="1">
            <a:off x="1949450" y="2420888"/>
            <a:ext cx="4228480" cy="81285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7" name="Прямая соединительная линия 63"/>
          <p:cNvCxnSpPr>
            <a:cxnSpLocks noChangeShapeType="1"/>
          </p:cNvCxnSpPr>
          <p:nvPr/>
        </p:nvCxnSpPr>
        <p:spPr bwMode="auto">
          <a:xfrm rot="10800000" flipV="1">
            <a:off x="7478714" y="3905975"/>
            <a:ext cx="1435523" cy="511391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BFBFB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58" name="Picture 2" descr="C:\Users\Илья\Desktop\столбец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106" y="5789613"/>
            <a:ext cx="1654944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" name="TextBox 57"/>
          <p:cNvSpPr/>
          <p:nvPr/>
        </p:nvSpPr>
        <p:spPr>
          <a:xfrm>
            <a:off x="7212584" y="5765801"/>
            <a:ext cx="2148904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r" defTabSz="892080">
              <a:defRPr/>
            </a:pPr>
            <a:r>
              <a:rPr lang="ru-RU" sz="1400" b="1" spc="-1" dirty="0">
                <a:solidFill>
                  <a:srgbClr val="FFFFFF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ИТОГО: 14 </a:t>
            </a:r>
            <a:r>
              <a:rPr lang="ru-RU" sz="1400" b="1" spc="-1" dirty="0" smtClean="0">
                <a:solidFill>
                  <a:srgbClr val="FFFFFF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786 объектов</a:t>
            </a:r>
            <a:endParaRPr lang="ru-RU" sz="1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2F0FD623-216A-4195-83F7-1060D179F02C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18088087"/>
              </p:ext>
            </p:extLst>
          </p:nvPr>
        </p:nvGraphicFramePr>
        <p:xfrm>
          <a:off x="3550305" y="2343698"/>
          <a:ext cx="4897576" cy="331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05089" y="4417367"/>
            <a:ext cx="637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6094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laceHolder 1"/>
          <p:cNvSpPr>
            <a:spLocks noGrp="1"/>
          </p:cNvSpPr>
          <p:nvPr>
            <p:ph type="title"/>
          </p:nvPr>
        </p:nvSpPr>
        <p:spPr>
          <a:xfrm>
            <a:off x="345283" y="368300"/>
            <a:ext cx="7650956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9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ПОКАЗАТЕЛИ НАДЗОРНОЙ ДЕЯТЕЛЬНОСТИ. ПРОМЫШЛЕННАЯ БЕЗОПАСНОСТЬ.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90" name="Таблица 20"/>
          <p:cNvGraphicFramePr/>
          <p:nvPr>
            <p:extLst>
              <p:ext uri="{D42A27DB-BD31-4B8C-83A1-F6EECF244321}">
                <p14:modId xmlns:p14="http://schemas.microsoft.com/office/powerpoint/2010/main" val="229864484"/>
              </p:ext>
            </p:extLst>
          </p:nvPr>
        </p:nvGraphicFramePr>
        <p:xfrm>
          <a:off x="546100" y="1514475"/>
          <a:ext cx="8815388" cy="4324705"/>
        </p:xfrm>
        <a:graphic>
          <a:graphicData uri="http://schemas.openxmlformats.org/drawingml/2006/table">
            <a:tbl>
              <a:tblPr/>
              <a:tblGrid>
                <a:gridCol w="612875"/>
                <a:gridCol w="3709297"/>
                <a:gridCol w="1124204"/>
                <a:gridCol w="1124204"/>
                <a:gridCol w="1122404"/>
                <a:gridCol w="1122404"/>
              </a:tblGrid>
              <a:tr h="714244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24-25гг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3" marR="9363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r>
                        <a:rPr lang="en-US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(без  приёмов и пусков)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531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0.4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25082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Постоянный надзор</a:t>
                      </a: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428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6 978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7698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8 334</a:t>
                      </a:r>
                    </a:p>
                  </a:txBody>
                  <a:tcPr marL="72000" marR="72000" marT="72015" marB="72015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8.3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36 535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49 468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17 655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452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26 089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27043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приостановление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72000" marR="72000" marT="72015" marB="72015" anchor="ctr" horzOverflow="overflow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 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9" marR="77779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1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D66216C1-4CB9-4284-97B2-48A6A983D298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89298" y="115044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20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 типичным нарушениям обязательных требований промышленной безопасности следует отнести: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186" y="125810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216" y="1412776"/>
            <a:ext cx="9243156" cy="4770537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обеспечено проведение подготовки и аттестации в области промышленной безопасности, а именно: отсутствует аттестация в области промышленной безопасности у руководителя организации, отсутствует аттестация специалистов подрядных организаций по вопросами промышленной безопасности;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допуск к работе персонала, не удовлетворяющего соответствующим квалификационным требованиям;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необеспечение контроля со стороны руководителя и специалистов подразделения за ходом выполнения работы, соблюдением трудовой дисциплины, превышение предельно допустимого количества работников на рабочем месте; 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обеспечения полноты и достоверности сведений при регистрации (перерегистрации) ОПО в государственном реестре ОПО;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проведение или некачественное проведение экспертиз диагностирования, обследования технических устройств, зданий и сооружений;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переработан план мероприятий по локализации и ликвидации последствий аварий на опасном производственном объекте;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эксплуатации посредством технического обслуживания и ремонтов не обеспечивается безопасность зданий и сооружений на ОПО;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низкий уровень производственного контроля, выразившийся в эксплуатации неисправных машин, механизмов, оборудования, в превышении паспортных режимов эксплуатации.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лья\Desktop\ростехнадзорВерхний колонтитул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9075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laceHolder 1"/>
          <p:cNvSpPr>
            <a:spLocks noGrp="1"/>
          </p:cNvSpPr>
          <p:nvPr>
            <p:ph type="title"/>
          </p:nvPr>
        </p:nvSpPr>
        <p:spPr>
          <a:xfrm>
            <a:off x="428625" y="368300"/>
            <a:ext cx="7567613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2025 году Северо-Западным управлением </a:t>
            </a:r>
            <a:r>
              <a:rPr lang="ru-RU" sz="18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</a:t>
            </a:r>
            <a:r>
              <a:rPr lang="ru-RU" sz="1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в области промышленной безопасности: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3" descr="C:\Users\Илья\Desktop\Герб цветно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460375"/>
            <a:ext cx="733425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6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08C29B20-CC75-44D7-8876-701AE8FACC86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7320696"/>
              </p:ext>
            </p:extLst>
          </p:nvPr>
        </p:nvGraphicFramePr>
        <p:xfrm>
          <a:off x="993354" y="2276872"/>
          <a:ext cx="75608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94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0" y="36684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428829" y="368280"/>
            <a:ext cx="7566973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defTabSz="892080">
              <a:lnSpc>
                <a:spcPct val="100000"/>
              </a:lnSpc>
              <a:buNone/>
            </a:pPr>
            <a:r>
              <a:rPr lang="ru-RU" sz="1900" b="1" strike="noStrike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ПОКАЗАТЕЛИ НАДЗОРНОЙ </a:t>
            </a:r>
            <a:r>
              <a:rPr lang="ru-RU" sz="1900" b="1" strike="noStrike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ДЕЯТЕЛЬНОСТИ. ЭНЕРГЕТИКА</a:t>
            </a:r>
            <a:endParaRPr lang="ru-RU" sz="1900" b="0" strike="noStrike" spc="-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3" y="460440"/>
            <a:ext cx="733077" cy="7632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95" name="Таблица 20"/>
          <p:cNvGraphicFramePr/>
          <p:nvPr>
            <p:extLst>
              <p:ext uri="{D42A27DB-BD31-4B8C-83A1-F6EECF244321}">
                <p14:modId xmlns:p14="http://schemas.microsoft.com/office/powerpoint/2010/main" val="3324365283"/>
              </p:ext>
            </p:extLst>
          </p:nvPr>
        </p:nvGraphicFramePr>
        <p:xfrm>
          <a:off x="535046" y="1665360"/>
          <a:ext cx="8814572" cy="4335120"/>
        </p:xfrm>
        <a:graphic>
          <a:graphicData uri="http://schemas.openxmlformats.org/drawingml/2006/table">
            <a:tbl>
              <a:tblPr/>
              <a:tblGrid>
                <a:gridCol w="612818"/>
                <a:gridCol w="3708954"/>
                <a:gridCol w="1124100"/>
                <a:gridCol w="1124100"/>
                <a:gridCol w="1122300"/>
                <a:gridCol w="1122300"/>
              </a:tblGrid>
              <a:tr h="774360"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п\п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 надзорной деятельности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200" b="1" strike="noStrike" spc="-1" dirty="0" err="1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2023</a:t>
                      </a:r>
                      <a:endParaRPr lang="ru-RU" sz="1200" b="1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2025</a:t>
                      </a:r>
                    </a:p>
                  </a:txBody>
                  <a:tcPr marL="8718" marR="8718" marT="8715" marB="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(%, +/-)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62" marR="936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проверок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Плановых проверок</a:t>
                      </a: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Внеплановых проверок</a:t>
                      </a: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92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0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defTabSz="892175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892175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Выявлено нарушений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29 235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40 933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.5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наложенных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3 050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2 412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2768,9 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+ 14.76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Общая сумма взысканных штрафов, тыс. рублей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1 366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1 566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1 462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1" strike="noStrike" spc="-1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6.6</a:t>
                      </a:r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strike="noStrike" spc="-1" dirty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  <a:tr h="5713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Административное приостановление деятельности</a:t>
                      </a:r>
                      <a:endParaRPr lang="ru-RU" sz="1200" b="0" strike="noStrike" spc="-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200" b="1" strike="noStrike" spc="-1" dirty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strike="noStrike" spc="-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2415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6987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1559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613150" indent="4445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2000" marR="72000" marT="71990" marB="71990" anchor="ctr" horzOverflow="overflow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strike="noStrike" spc="-1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+ 0 %</a:t>
                      </a:r>
                      <a:endParaRPr lang="ru-RU" sz="1200" b="1" strike="noStrike" spc="-1" dirty="0">
                        <a:solidFill>
                          <a:schemeClr val="lt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772" marR="77772" anchor="ctr">
                    <a:lnL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0D75BA"/>
                    </a:solidFill>
                  </a:tcPr>
                </a:tc>
              </a:tr>
            </a:tbl>
          </a:graphicData>
        </a:graphic>
      </p:graphicFrame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Times New Roman" pitchFamily="18" charset="0"/>
                <a:cs typeface="Times New Roman" pitchFamily="18" charset="0"/>
              </a:rPr>
              <a:t>7</a:t>
            </a:fld>
            <a:endParaRPr lang="ru-RU" sz="1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134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Picture 2" descr="C:\Users\Илья\Desktop\ростехнадзорВерхний колонтитул.png"/>
          <p:cNvPicPr/>
          <p:nvPr/>
        </p:nvPicPr>
        <p:blipFill>
          <a:blip r:embed="rId2"/>
          <a:stretch/>
        </p:blipFill>
        <p:spPr>
          <a:xfrm>
            <a:off x="-17115" y="265320"/>
            <a:ext cx="9907348" cy="958320"/>
          </a:xfrm>
          <a:prstGeom prst="rect">
            <a:avLst/>
          </a:prstGeom>
          <a:ln w="0">
            <a:noFill/>
          </a:ln>
        </p:spPr>
      </p:pic>
      <p:sp>
        <p:nvSpPr>
          <p:cNvPr id="1093" name="PlaceHolder 1"/>
          <p:cNvSpPr>
            <a:spLocks noGrp="1"/>
          </p:cNvSpPr>
          <p:nvPr>
            <p:ph type="title"/>
          </p:nvPr>
        </p:nvSpPr>
        <p:spPr>
          <a:xfrm>
            <a:off x="-158774" y="231255"/>
            <a:ext cx="8904225" cy="96012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numCol="1" spcCol="0" anchor="ctr">
            <a:noAutofit/>
          </a:bodyPr>
          <a:lstStyle/>
          <a:p>
            <a:pPr indent="0" defTabSz="892080">
              <a:lnSpc>
                <a:spcPct val="100000"/>
              </a:lnSpc>
              <a:buNone/>
            </a:pPr>
            <a:r>
              <a:rPr lang="ru-RU" sz="1900" b="1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К типичным нарушениям обязательных требований в рамках федерального государственного энергетического надзора </a:t>
            </a:r>
            <a:r>
              <a:rPr lang="ru-RU" sz="19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следует отнести</a:t>
            </a:r>
            <a:r>
              <a:rPr lang="ru-RU" sz="1900" b="1" spc="-1" dirty="0" smtClean="0">
                <a:solidFill>
                  <a:schemeClr val="lt1"/>
                </a:solidFill>
                <a:latin typeface="Lato"/>
                <a:ea typeface="Lato"/>
              </a:rPr>
              <a:t>:</a:t>
            </a:r>
            <a:endParaRPr lang="ru-RU" sz="19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094" name="Picture 3" descr="C:\Users\Илья\Desktop\Герб цветной.png"/>
          <p:cNvPicPr/>
          <p:nvPr/>
        </p:nvPicPr>
        <p:blipFill>
          <a:blip r:embed="rId3"/>
          <a:stretch/>
        </p:blipFill>
        <p:spPr>
          <a:xfrm>
            <a:off x="8627702" y="362880"/>
            <a:ext cx="733077" cy="763200"/>
          </a:xfrm>
          <a:prstGeom prst="rect">
            <a:avLst/>
          </a:prstGeom>
          <a:ln w="0">
            <a:noFill/>
          </a:ln>
        </p:spPr>
      </p:pic>
      <p:sp>
        <p:nvSpPr>
          <p:cNvPr id="1096" name="PlaceHolder 2"/>
          <p:cNvSpPr>
            <a:spLocks noGrp="1"/>
          </p:cNvSpPr>
          <p:nvPr>
            <p:ph type="sldNum" idx="4294967295"/>
          </p:nvPr>
        </p:nvSpPr>
        <p:spPr>
          <a:xfrm>
            <a:off x="7100338" y="6356520"/>
            <a:ext cx="2311571" cy="364680"/>
          </a:xfrm>
          <a:prstGeom prst="rect">
            <a:avLst/>
          </a:prstGeom>
          <a:noFill/>
          <a:ln w="0">
            <a:noFill/>
          </a:ln>
        </p:spPr>
        <p:txBody>
          <a:bodyPr lIns="89280" tIns="44640" rIns="89280" bIns="44640" anchor="ctr"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 defTabSz="892800">
              <a:lnSpc>
                <a:spcPct val="100000"/>
              </a:lnSpc>
              <a:buNone/>
            </a:pPr>
            <a:fld id="{688B6469-CD27-41A8-B986-042DA083248D}" type="slidenum">
              <a:rPr lang="ru-RU" sz="1200" b="0" strike="noStrike" spc="-1">
                <a:solidFill>
                  <a:srgbClr val="8B8B8B"/>
                </a:solidFill>
                <a:latin typeface="Times New Roman" pitchFamily="18" charset="0"/>
                <a:cs typeface="Times New Roman" pitchFamily="18" charset="0"/>
              </a:rPr>
              <a:t>8</a:t>
            </a:fld>
            <a:endParaRPr lang="ru-RU" sz="12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040" y="1340768"/>
            <a:ext cx="9487037" cy="5232202"/>
          </a:xfrm>
          <a:prstGeom prst="rect">
            <a:avLst/>
          </a:prstGeom>
        </p:spPr>
        <p:txBody>
          <a:bodyPr wrap="square" numCol="1" anchor="ctr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осуществляется подготовка и подтверждение готовности работников, осуществляющих трудовые функции по эксплуатации электроустановок, к выполнению трудовых функций в сфере электроэнергетики, связанных с эксплуатацией электроустановок;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подготовленный теплотехнический персонал;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осуществляется повышение квалификации персонала посредством реализации программ дополнительного профессионального образования (программ повышения квалификации и программ профессиональной переподготовки);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проводятся противоаварийные тренировки; 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обеспечивается контроль наличия и укомплектования,  проведения проверок и испытаний средств защиты и инструмента, необходимых для эксплуатации электроустановок;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нарушен порядок ведения технической документации (отсутствуют однолинейные схемы; однолинейные схемы не соответствуют фактическим эксплуатационным; отсутствуют инструкции по охране труда, безопасному выполнению работ на рабочем месте, по безопасной эксплуатации тепловых энергоустановок; имеющиеся инструкции не пересматриваются в установленные сроки);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проводятся плановые ремонты и испытания электрооборудования в установленные техническими нормами сроки;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выполняются техническое обслуживание и необходимые ремонтные работы при эксплуатации тепловых установок;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готовности к выполнению графика тепловых нагрузок, поддержанию температурного графика, утвержденного схемой теплоснабжения;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выполняется техническое освидетельствование специализированной организацией строительных конструкций производственных зданий;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лицевой и оборотной сторонах панелей распределительных и групповых щитов отсутствуют надписи, указывающие на назначение присоединений и их диспетчерское наименование;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отсутствуют бирки с указанием марки кабеля, напряжения, сечения, номера или диспетчерского наименования линии.</a:t>
            </a:r>
          </a:p>
          <a:p>
            <a:pPr marL="171450" indent="-171450">
              <a:buFont typeface="Wingdings" pitchFamily="2" charset="2"/>
              <a:buChar char="Ø"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32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4"/>
          <p:cNvGrpSpPr>
            <a:grpSpLocks/>
          </p:cNvGrpSpPr>
          <p:nvPr/>
        </p:nvGrpSpPr>
        <p:grpSpPr bwMode="auto">
          <a:xfrm>
            <a:off x="0" y="366713"/>
            <a:ext cx="9907588" cy="958850"/>
            <a:chOff x="0" y="366840"/>
            <a:chExt cx="9817920" cy="958320"/>
          </a:xfrm>
        </p:grpSpPr>
        <p:pic>
          <p:nvPicPr>
            <p:cNvPr id="15397" name="Picture 2" descr="C:\Users\Илья\Desktop\ростехнадзорВерхний колонтитул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6840"/>
              <a:ext cx="9817920" cy="958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3" descr="C:\Users\Илья\Desktop\Герб цветной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0000" y="460800"/>
              <a:ext cx="727560" cy="76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" name="PlaceHolder 1"/>
          <p:cNvSpPr>
            <a:spLocks noGrp="1"/>
          </p:cNvSpPr>
          <p:nvPr>
            <p:ph type="title"/>
          </p:nvPr>
        </p:nvSpPr>
        <p:spPr>
          <a:xfrm>
            <a:off x="129259" y="368300"/>
            <a:ext cx="8315066" cy="960438"/>
          </a:xfrm>
          <a:extLst>
            <a:ext uri="{91240B29-F687-4F45-9708-019B960494DF}">
              <a14:hiddenLine xmlns:a14="http://schemas.microsoft.com/office/drawing/2010/main" w="0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90588"/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году Северо-Западным управлением </a:t>
            </a:r>
            <a:r>
              <a:rPr lang="ru-RU" sz="16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на постоянной основе реализовывались следующие профилактические мероприятия 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рамках </a:t>
            </a:r>
            <a:r>
              <a:rPr lang="ru-RU" sz="1600" b="1" spc="-1" dirty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федерального государственного энергетического </a:t>
            </a:r>
            <a:r>
              <a:rPr lang="ru-RU" sz="1600" b="1" spc="-1" dirty="0" smtClean="0">
                <a:solidFill>
                  <a:schemeClr val="lt1"/>
                </a:solidFill>
                <a:latin typeface="Times New Roman" pitchFamily="18" charset="0"/>
                <a:ea typeface="Lato"/>
                <a:cs typeface="Times New Roman" pitchFamily="18" charset="0"/>
              </a:rPr>
              <a:t>надзора</a:t>
            </a:r>
            <a:r>
              <a:rPr lang="ru-RU" sz="1600" b="1" spc="-1" dirty="0" smtClean="0">
                <a:solidFill>
                  <a:schemeClr val="lt1"/>
                </a:solidFill>
                <a:latin typeface="Lato"/>
                <a:ea typeface="Lato"/>
              </a:rPr>
              <a:t>:</a:t>
            </a:r>
            <a:endParaRPr lang="ru-RU" sz="1600" dirty="0" smtClean="0"/>
          </a:p>
        </p:txBody>
      </p:sp>
      <p:sp>
        <p:nvSpPr>
          <p:cNvPr id="1172" name="PlaceHolder 2"/>
          <p:cNvSpPr>
            <a:spLocks noGrp="1"/>
          </p:cNvSpPr>
          <p:nvPr>
            <p:ph type="sldNum" sz="quarter" idx="11"/>
          </p:nvPr>
        </p:nvSpPr>
        <p:spPr>
          <a:xfrm>
            <a:off x="7100888" y="6356350"/>
            <a:ext cx="2311400" cy="365125"/>
          </a:xfrm>
          <a:ln w="0"/>
        </p:spPr>
        <p:txBody>
          <a:bodyPr>
            <a:noAutofit/>
          </a:bodyPr>
          <a:lstStyle>
            <a:lvl1pPr indent="0" algn="r" defTabSz="89280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defRPr/>
            </a:pPr>
            <a:fld id="{6877D792-8BF1-429A-92D4-8B4AC5D7694E}" type="slidenum">
              <a:rPr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079106448"/>
              </p:ext>
            </p:extLst>
          </p:nvPr>
        </p:nvGraphicFramePr>
        <p:xfrm>
          <a:off x="1651264" y="1540488"/>
          <a:ext cx="6605059" cy="4403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Соединительная линия уступом 4"/>
          <p:cNvCxnSpPr/>
          <p:nvPr/>
        </p:nvCxnSpPr>
        <p:spPr bwMode="auto">
          <a:xfrm>
            <a:off x="4449738" y="2564904"/>
            <a:ext cx="1440160" cy="1008112"/>
          </a:xfrm>
          <a:prstGeom prst="bentConnector3">
            <a:avLst>
              <a:gd name="adj1" fmla="val 82502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oval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Соединительная линия уступом 14"/>
          <p:cNvCxnSpPr/>
          <p:nvPr/>
        </p:nvCxnSpPr>
        <p:spPr bwMode="auto">
          <a:xfrm>
            <a:off x="2433514" y="2996952"/>
            <a:ext cx="3312368" cy="2952328"/>
          </a:xfrm>
          <a:prstGeom prst="bentConnector3">
            <a:avLst>
              <a:gd name="adj1" fmla="val -31831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Соединительная линия уступом 20"/>
          <p:cNvCxnSpPr/>
          <p:nvPr/>
        </p:nvCxnSpPr>
        <p:spPr bwMode="auto">
          <a:xfrm rot="5400000">
            <a:off x="4953794" y="5013176"/>
            <a:ext cx="1728192" cy="14401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4"/>
          <p:cNvSpPr/>
          <p:nvPr/>
        </p:nvSpPr>
        <p:spPr>
          <a:xfrm>
            <a:off x="8148172" y="3742174"/>
            <a:ext cx="181822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892080">
              <a:defRPr/>
            </a:pPr>
            <a:endParaRPr lang="ru-RU" sz="1400" b="1" dirty="0">
              <a:solidFill>
                <a:schemeClr val="tx1"/>
              </a:solidFill>
              <a:latin typeface="a_PlakatTitu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3673" y="4617620"/>
            <a:ext cx="6651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9578" y="2996952"/>
            <a:ext cx="68620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116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9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ts val="25"/>
          </a:spcBef>
          <a:spcAft>
            <a:spcPts val="25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</TotalTime>
  <Words>1380</Words>
  <Application>Microsoft Office PowerPoint</Application>
  <PresentationFormat>Произвольный</PresentationFormat>
  <Paragraphs>332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НАПРАВЛЕНИЯ КОНТРОЛЬНО-НАДЗОРНОЙ ДЕЯТЕЛЬНОСТИ</vt:lpstr>
      <vt:lpstr>КОЛИЧЕСТВО ПОДНАДЗОРНЫХ ОПАСНЫХ ПРОИЗВОДСТВЕННЫХ ОБЪЕКТОВ ПО СЗУ</vt:lpstr>
      <vt:lpstr>ПОКАЗАТЕЛИ НАДЗОРНОЙ ДЕЯТЕЛЬНОСТИ. ПРОМЫШЛЕННАЯ БЕЗОПАСНОСТЬ.</vt:lpstr>
      <vt:lpstr>К типичным нарушениям обязательных требований промышленной безопасности следует отнести:</vt:lpstr>
      <vt:lpstr>В 2025 году Северо-Западным управлением Ростехнадзора на постоянной основе реализовывались следующие профилактические мероприятия в области промышленной безопасности:</vt:lpstr>
      <vt:lpstr>ПОКАЗАТЕЛИ НАДЗОРНОЙ ДЕЯТЕЛЬНОСТИ. ЭНЕРГЕТИКА</vt:lpstr>
      <vt:lpstr>К типичным нарушениям обязательных требований в рамках федерального государственного энергетического надзора следует отнести:</vt:lpstr>
      <vt:lpstr>В 2025 году Северо-Западным управлением Ростехнадзора на постоянной основе реализовывались следующие профилактические мероприятия в рамках федерального государственного энергетического надзора:</vt:lpstr>
      <vt:lpstr>Общее количество поднадзорных Северо-Западному управлению Ростехнадзора ГТС (комплексов ГТС) составляет 687, из них:</vt:lpstr>
      <vt:lpstr>НАДЗОР ЗА ГТС</vt:lpstr>
      <vt:lpstr>К типичным нарушениям обязательных требований в области безопасности гидротехнических сооружений следует отнести:</vt:lpstr>
      <vt:lpstr>ПОКАЗАТЕЛИ ДЕЯТЕЛЬНОСТИ ПРИ ОСУЩЕСТВЛЕНИИ ФЕДЕРАЛЬНОГО ГОСУДАРСТВЕННОГО СТРОИТЕЛЬНОГО НАДЗОРА:</vt:lpstr>
      <vt:lpstr>В 2025 году Северо-Западным управлением Ростехнадзора на постоянной основе реализовывались следующие профилактические мероприятия в сфере федерального государственного строительного надзора:</vt:lpstr>
      <vt:lpstr>ИСПОЛЬЗОВАНИЕ МОБИЛЬНОГО ИНСПЕКТОРА.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Екушова Вероника Александровна</dc:creator>
  <cp:lastModifiedBy>Москвина Марина Владимировна</cp:lastModifiedBy>
  <cp:revision>100</cp:revision>
  <cp:lastPrinted>2026-02-16T13:43:48Z</cp:lastPrinted>
  <dcterms:modified xsi:type="dcterms:W3CDTF">2026-02-18T10:36:06Z</dcterms:modified>
</cp:coreProperties>
</file>